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EC56E-5763-4EAD-A355-A10EE6B9DC68}" type="doc">
      <dgm:prSet loTypeId="urn:microsoft.com/office/officeart/2005/8/layout/process2" loCatId="process" qsTypeId="urn:microsoft.com/office/officeart/2005/8/quickstyle/simple5" qsCatId="simple" csTypeId="urn:microsoft.com/office/officeart/2005/8/colors/accent0_3" csCatId="mainScheme" phldr="1"/>
      <dgm:spPr/>
    </dgm:pt>
    <dgm:pt modelId="{90E5FC35-75B3-4C5E-B80C-549D14DDEC7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Процесс паспортизации в рамках сбора административных данных в организациях образования проводится с периодичностью </a:t>
          </a:r>
          <a:r>
            <a:rPr lang="kk-KZ" sz="2000" dirty="0" smtClean="0">
              <a:latin typeface="Arial" pitchFamily="34" charset="0"/>
              <a:cs typeface="Arial" pitchFamily="34" charset="0"/>
            </a:rPr>
            <a:t>два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 раза  в год: </a:t>
          </a:r>
        </a:p>
        <a:p>
          <a:r>
            <a:rPr lang="ru-RU" sz="2000" dirty="0" smtClean="0">
              <a:latin typeface="Arial" pitchFamily="34" charset="0"/>
              <a:cs typeface="Arial" pitchFamily="34" charset="0"/>
            </a:rPr>
            <a:t>с 10 сентября по 10 октября  и с 10 марта по 10 апреля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863C8AB-A53E-49B1-A471-9A0E86C23EBF}" type="parTrans" cxnId="{2017B7E0-149A-4658-BC6D-78D3F9126471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E197AADC-6A13-478C-B48B-77100861830B}" type="sibTrans" cxnId="{2017B7E0-149A-4658-BC6D-78D3F9126471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6D938CEA-D069-46AB-BC6A-431BFF25DAD1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Отделами образования контроль по завершению процесса паспортизации организациями образования, закрепленных за отделами, проводится с периодичностью два раза  в год:</a:t>
          </a:r>
        </a:p>
        <a:p>
          <a:r>
            <a:rPr lang="ru-RU" sz="2000" dirty="0" smtClean="0">
              <a:latin typeface="Arial" pitchFamily="34" charset="0"/>
              <a:cs typeface="Arial" pitchFamily="34" charset="0"/>
            </a:rPr>
            <a:t> с 11 октября  по 20 октября и с 11 апреля по 20 апреля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36F1F0B-89AF-432C-9795-CA086BD5D37F}" type="parTrans" cxnId="{8D117077-338C-47EA-BCAE-72989927D6A6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EF5EF808-7C6F-43F2-B91C-DCD82A104FB9}" type="sibTrans" cxnId="{8D117077-338C-47EA-BCAE-72989927D6A6}">
      <dgm:prSet custT="1"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4120E94D-B4D8-4800-8B14-701D3DFAC40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Управлениями образования контроль по завершению процесса паспортизации организациями и отделами образования, закрепленных за ними, проводится с периодичностью два раза в год: с 21 октября по 30 октября и с 21 апреля по 30 апреля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BE07954-34CE-47D9-8804-126BC8D41EEA}" type="parTrans" cxnId="{C94D0385-B793-47DA-8539-D766B7CCB19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54DD929D-9088-4151-8642-F0307C0B6E64}" type="sibTrans" cxnId="{C94D0385-B793-47DA-8539-D766B7CCB195}">
      <dgm:prSet/>
      <dgm:spPr/>
      <dgm:t>
        <a:bodyPr/>
        <a:lstStyle/>
        <a:p>
          <a:endParaRPr lang="ru-RU" sz="2000">
            <a:latin typeface="Arial" pitchFamily="34" charset="0"/>
            <a:cs typeface="Arial" pitchFamily="34" charset="0"/>
          </a:endParaRPr>
        </a:p>
      </dgm:t>
    </dgm:pt>
    <dgm:pt modelId="{7F00AB4A-E27F-4F44-97B3-275F8AC1277B}" type="pres">
      <dgm:prSet presAssocID="{DD5EC56E-5763-4EAD-A355-A10EE6B9DC68}" presName="linearFlow" presStyleCnt="0">
        <dgm:presLayoutVars>
          <dgm:resizeHandles val="exact"/>
        </dgm:presLayoutVars>
      </dgm:prSet>
      <dgm:spPr/>
    </dgm:pt>
    <dgm:pt modelId="{0FA709EE-67DD-406B-BF87-6012C26B3415}" type="pres">
      <dgm:prSet presAssocID="{90E5FC35-75B3-4C5E-B80C-549D14DDEC77}" presName="node" presStyleLbl="node1" presStyleIdx="0" presStyleCnt="3" custScaleX="167132" custLinFactNeighborX="-26" custLinFactNeighborY="-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EBF39-F6EB-4145-B515-EA036F785AAC}" type="pres">
      <dgm:prSet presAssocID="{E197AADC-6A13-478C-B48B-77100861830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EB784F7-D83A-4F70-8760-33E016EE98A8}" type="pres">
      <dgm:prSet presAssocID="{E197AADC-6A13-478C-B48B-77100861830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40A4067-FBDA-48E5-B77A-A99437D6A8DE}" type="pres">
      <dgm:prSet presAssocID="{6D938CEA-D069-46AB-BC6A-431BFF25DAD1}" presName="node" presStyleLbl="node1" presStyleIdx="1" presStyleCnt="3" custScaleX="171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CB130-BB00-48C1-9C28-A15D7348E0BB}" type="pres">
      <dgm:prSet presAssocID="{EF5EF808-7C6F-43F2-B91C-DCD82A104FB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2853204-0CBE-409A-A6E9-D636E33D3B17}" type="pres">
      <dgm:prSet presAssocID="{EF5EF808-7C6F-43F2-B91C-DCD82A104FB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05B8C88-A164-4D44-99E0-F77501812E6F}" type="pres">
      <dgm:prSet presAssocID="{4120E94D-B4D8-4800-8B14-701D3DFAC40B}" presName="node" presStyleLbl="node1" presStyleIdx="2" presStyleCnt="3" custScaleX="170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7B7E0-149A-4658-BC6D-78D3F9126471}" srcId="{DD5EC56E-5763-4EAD-A355-A10EE6B9DC68}" destId="{90E5FC35-75B3-4C5E-B80C-549D14DDEC77}" srcOrd="0" destOrd="0" parTransId="{B863C8AB-A53E-49B1-A471-9A0E86C23EBF}" sibTransId="{E197AADC-6A13-478C-B48B-77100861830B}"/>
    <dgm:cxn modelId="{F0EC3813-AF11-4030-8BB2-D1658ECE0699}" type="presOf" srcId="{6D938CEA-D069-46AB-BC6A-431BFF25DAD1}" destId="{040A4067-FBDA-48E5-B77A-A99437D6A8DE}" srcOrd="0" destOrd="0" presId="urn:microsoft.com/office/officeart/2005/8/layout/process2"/>
    <dgm:cxn modelId="{944F8983-BDB6-4C5A-95F6-128C87B63A33}" type="presOf" srcId="{E197AADC-6A13-478C-B48B-77100861830B}" destId="{3EB784F7-D83A-4F70-8760-33E016EE98A8}" srcOrd="1" destOrd="0" presId="urn:microsoft.com/office/officeart/2005/8/layout/process2"/>
    <dgm:cxn modelId="{EBE0A619-344D-4034-8822-2C8EB06F993E}" type="presOf" srcId="{EF5EF808-7C6F-43F2-B91C-DCD82A104FB9}" destId="{827CB130-BB00-48C1-9C28-A15D7348E0BB}" srcOrd="0" destOrd="0" presId="urn:microsoft.com/office/officeart/2005/8/layout/process2"/>
    <dgm:cxn modelId="{C94D0385-B793-47DA-8539-D766B7CCB195}" srcId="{DD5EC56E-5763-4EAD-A355-A10EE6B9DC68}" destId="{4120E94D-B4D8-4800-8B14-701D3DFAC40B}" srcOrd="2" destOrd="0" parTransId="{3BE07954-34CE-47D9-8804-126BC8D41EEA}" sibTransId="{54DD929D-9088-4151-8642-F0307C0B6E64}"/>
    <dgm:cxn modelId="{36B245D6-238E-4122-BC63-AC6FBEB493D0}" type="presOf" srcId="{DD5EC56E-5763-4EAD-A355-A10EE6B9DC68}" destId="{7F00AB4A-E27F-4F44-97B3-275F8AC1277B}" srcOrd="0" destOrd="0" presId="urn:microsoft.com/office/officeart/2005/8/layout/process2"/>
    <dgm:cxn modelId="{83A5EE18-290D-439E-A22F-75127BE6327F}" type="presOf" srcId="{EF5EF808-7C6F-43F2-B91C-DCD82A104FB9}" destId="{12853204-0CBE-409A-A6E9-D636E33D3B17}" srcOrd="1" destOrd="0" presId="urn:microsoft.com/office/officeart/2005/8/layout/process2"/>
    <dgm:cxn modelId="{EED4DF74-BC64-4559-8B55-27D69F271FB3}" type="presOf" srcId="{90E5FC35-75B3-4C5E-B80C-549D14DDEC77}" destId="{0FA709EE-67DD-406B-BF87-6012C26B3415}" srcOrd="0" destOrd="0" presId="urn:microsoft.com/office/officeart/2005/8/layout/process2"/>
    <dgm:cxn modelId="{D43C80DB-DC79-4EAF-B9E3-04DD394F0066}" type="presOf" srcId="{4120E94D-B4D8-4800-8B14-701D3DFAC40B}" destId="{605B8C88-A164-4D44-99E0-F77501812E6F}" srcOrd="0" destOrd="0" presId="urn:microsoft.com/office/officeart/2005/8/layout/process2"/>
    <dgm:cxn modelId="{2EDD46D1-A43C-4E3E-A72D-E6789BE9CD92}" type="presOf" srcId="{E197AADC-6A13-478C-B48B-77100861830B}" destId="{4E8EBF39-F6EB-4145-B515-EA036F785AAC}" srcOrd="0" destOrd="0" presId="urn:microsoft.com/office/officeart/2005/8/layout/process2"/>
    <dgm:cxn modelId="{8D117077-338C-47EA-BCAE-72989927D6A6}" srcId="{DD5EC56E-5763-4EAD-A355-A10EE6B9DC68}" destId="{6D938CEA-D069-46AB-BC6A-431BFF25DAD1}" srcOrd="1" destOrd="0" parTransId="{336F1F0B-89AF-432C-9795-CA086BD5D37F}" sibTransId="{EF5EF808-7C6F-43F2-B91C-DCD82A104FB9}"/>
    <dgm:cxn modelId="{138D934F-CAC3-4E20-86BD-93CBED52B421}" type="presParOf" srcId="{7F00AB4A-E27F-4F44-97B3-275F8AC1277B}" destId="{0FA709EE-67DD-406B-BF87-6012C26B3415}" srcOrd="0" destOrd="0" presId="urn:microsoft.com/office/officeart/2005/8/layout/process2"/>
    <dgm:cxn modelId="{E3552EF6-DDB0-4DFC-A5B1-09A9F60F1294}" type="presParOf" srcId="{7F00AB4A-E27F-4F44-97B3-275F8AC1277B}" destId="{4E8EBF39-F6EB-4145-B515-EA036F785AAC}" srcOrd="1" destOrd="0" presId="urn:microsoft.com/office/officeart/2005/8/layout/process2"/>
    <dgm:cxn modelId="{800E1FB2-EF61-48B5-8C9E-ED57887D705E}" type="presParOf" srcId="{4E8EBF39-F6EB-4145-B515-EA036F785AAC}" destId="{3EB784F7-D83A-4F70-8760-33E016EE98A8}" srcOrd="0" destOrd="0" presId="urn:microsoft.com/office/officeart/2005/8/layout/process2"/>
    <dgm:cxn modelId="{5FC3034C-A466-4782-9B88-3EC83B821328}" type="presParOf" srcId="{7F00AB4A-E27F-4F44-97B3-275F8AC1277B}" destId="{040A4067-FBDA-48E5-B77A-A99437D6A8DE}" srcOrd="2" destOrd="0" presId="urn:microsoft.com/office/officeart/2005/8/layout/process2"/>
    <dgm:cxn modelId="{E6A444A1-B97B-4C3F-A545-8C35F8FB0D7A}" type="presParOf" srcId="{7F00AB4A-E27F-4F44-97B3-275F8AC1277B}" destId="{827CB130-BB00-48C1-9C28-A15D7348E0BB}" srcOrd="3" destOrd="0" presId="urn:microsoft.com/office/officeart/2005/8/layout/process2"/>
    <dgm:cxn modelId="{E7F097B0-C046-4252-B2D7-CECAD7C4946E}" type="presParOf" srcId="{827CB130-BB00-48C1-9C28-A15D7348E0BB}" destId="{12853204-0CBE-409A-A6E9-D636E33D3B17}" srcOrd="0" destOrd="0" presId="urn:microsoft.com/office/officeart/2005/8/layout/process2"/>
    <dgm:cxn modelId="{56D96796-68F5-4FE7-ADB3-CA2373D163A6}" type="presParOf" srcId="{7F00AB4A-E27F-4F44-97B3-275F8AC1277B}" destId="{605B8C88-A164-4D44-99E0-F77501812E6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A61A6-DC21-4F78-BD20-B6AAABAE51AE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09FC-E759-4859-BEEF-3E68BB222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65FE7E-5548-4105-A9C8-C3D5B16F369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5AC5C2-633B-4A0B-BC4B-7B00430BC9A5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A325CB-B360-4CEA-8993-FB8B185DF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.edu.k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hyperlink" Target="https://e.edu.kz/nobd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7" descr="database-design-developm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928688"/>
            <a:ext cx="7786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914400" y="3861048"/>
            <a:ext cx="7010400" cy="2376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Национальная Образовательная База Данных (НОБД)</a:t>
            </a:r>
            <a:endParaRPr lang="en-US" sz="40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«Персонал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список сотрудников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Персонал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Выбывшие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поле: причина выбытия и дата выбытия)</a:t>
            </a:r>
          </a:p>
          <a:p>
            <a:pPr marL="0" indent="0">
              <a:buFontTx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Функция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вижение»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Увеличение значения показателя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стаж педагогической работы, общий стаж работы) </a:t>
            </a:r>
          </a:p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Важно! Автоматическое увеличение показателя «Стаж» за отчетный период производится один раз</a:t>
            </a:r>
          </a:p>
          <a:p>
            <a:pPr marL="0" indent="0">
              <a:buFontTx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Автоматическое увеличение стажа производится при условии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поля: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-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расторжения индивидуального трудового договора -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пустое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Обновление функционала НОБД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«Движение»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Раздел «Персонал»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Рисунок 3" descr="Рисунок1.png"/>
          <p:cNvPicPr>
            <a:picLocks noChangeAspect="1" noChangeArrowheads="1"/>
          </p:cNvPicPr>
          <p:nvPr/>
        </p:nvPicPr>
        <p:blipFill>
          <a:blip r:embed="rId2" cstate="print"/>
          <a:srcRect t="2533" r="3835" b="42969"/>
          <a:stretch>
            <a:fillRect/>
          </a:stretch>
        </p:blipFill>
        <p:spPr bwMode="auto">
          <a:xfrm>
            <a:off x="323850" y="1844675"/>
            <a:ext cx="8496300" cy="4392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5605" name="AutoShape 105"/>
          <p:cNvSpPr>
            <a:spLocks noChangeArrowheads="1"/>
          </p:cNvSpPr>
          <p:nvPr/>
        </p:nvSpPr>
        <p:spPr bwMode="auto">
          <a:xfrm>
            <a:off x="8369300" y="5046663"/>
            <a:ext cx="450850" cy="2619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105"/>
          <p:cNvSpPr>
            <a:spLocks noChangeArrowheads="1"/>
          </p:cNvSpPr>
          <p:nvPr/>
        </p:nvSpPr>
        <p:spPr bwMode="auto">
          <a:xfrm>
            <a:off x="804863" y="5387975"/>
            <a:ext cx="503237" cy="19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8775" y="1036638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«Движение»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Раздел «Персонал»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Объект 3" descr="6.png"/>
          <p:cNvPicPr>
            <a:picLocks/>
          </p:cNvPicPr>
          <p:nvPr/>
        </p:nvPicPr>
        <p:blipFill>
          <a:blip r:embed="rId2" cstate="print"/>
          <a:srcRect t="13924"/>
          <a:stretch>
            <a:fillRect/>
          </a:stretch>
        </p:blipFill>
        <p:spPr bwMode="gray">
          <a:xfrm>
            <a:off x="361950" y="1484313"/>
            <a:ext cx="84582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105"/>
          <p:cNvSpPr>
            <a:spLocks noChangeArrowheads="1"/>
          </p:cNvSpPr>
          <p:nvPr/>
        </p:nvSpPr>
        <p:spPr bwMode="auto">
          <a:xfrm>
            <a:off x="1116013" y="4221163"/>
            <a:ext cx="647700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AutoShape 105"/>
          <p:cNvSpPr>
            <a:spLocks noChangeArrowheads="1"/>
          </p:cNvSpPr>
          <p:nvPr/>
        </p:nvSpPr>
        <p:spPr bwMode="auto">
          <a:xfrm>
            <a:off x="1263650" y="3500438"/>
            <a:ext cx="500063" cy="315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МИО доступны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следующие модули:</a:t>
            </a: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Новая организация образования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Настройки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Реестр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реестров</a:t>
            </a: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Смена пароля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Помощь.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352" cy="1169318"/>
          </a:xfrm>
        </p:spPr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Уровень местных исполнительных органов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(управления и отделы образования)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 rot="10832194" flipV="1">
            <a:off x="758825" y="4092575"/>
            <a:ext cx="3240088" cy="47307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230" y="1481138"/>
            <a:ext cx="7241539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Конструктор реестров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611188" y="1196975"/>
            <a:ext cx="8137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Конструктор реестров предназначен для создания списка организаций образования по заданному признаку (заданным признакам)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 rot="10832194" flipV="1">
            <a:off x="3133725" y="2568575"/>
            <a:ext cx="862013" cy="28416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 запроса «Конструктора реестров»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Модуль «Конструктор реестров»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2" cstate="print"/>
          <a:srcRect t="7436" b="29742"/>
          <a:stretch>
            <a:fillRect/>
          </a:stretch>
        </p:blipFill>
        <p:spPr bwMode="auto">
          <a:xfrm>
            <a:off x="684213" y="1773238"/>
            <a:ext cx="81359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6775" y="333375"/>
            <a:ext cx="75850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0070C0"/>
              </a:buClr>
              <a:defRPr/>
            </a:pP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«Регламентированные отчеты» – 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308850" y="5373688"/>
            <a:ext cx="1666875" cy="1374775"/>
            <a:chOff x="649765" y="649610"/>
            <a:chExt cx="1471448" cy="1318833"/>
          </a:xfrm>
        </p:grpSpPr>
        <p:pic>
          <p:nvPicPr>
            <p:cNvPr id="30735" name="Picture 7" descr="I:\! WORK\For prezentations\Build\company_transaction_25dsd6 (1)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765" y="64961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Picture 2" descr="I:\! WORK\For prezentations\peoples\User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7350" y="1044580"/>
              <a:ext cx="923863" cy="9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3681413"/>
            <a:ext cx="49228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2100" y="1781175"/>
            <a:ext cx="41052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1844675"/>
            <a:ext cx="31940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3663" y="188913"/>
            <a:ext cx="428625" cy="457200"/>
            <a:chOff x="93216" y="188640"/>
            <a:chExt cx="428625" cy="457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3216" y="204515"/>
              <a:ext cx="428625" cy="428625"/>
              <a:chOff x="4166" y="1706"/>
              <a:chExt cx="1252" cy="1252"/>
            </a:xfrm>
          </p:grpSpPr>
          <p:sp>
            <p:nvSpPr>
              <p:cNvPr id="3073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3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3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3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730" name="Text Box 14"/>
            <p:cNvSpPr txBox="1">
              <a:spLocks noChangeArrowheads="1"/>
            </p:cNvSpPr>
            <p:nvPr/>
          </p:nvSpPr>
          <p:spPr bwMode="auto">
            <a:xfrm>
              <a:off x="107504" y="18864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000000"/>
                  </a:solidFill>
                </a:rPr>
                <a:t>1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Прямоугольник 1"/>
          <p:cNvSpPr>
            <a:spLocks noChangeArrowheads="1"/>
          </p:cNvSpPr>
          <p:nvPr/>
        </p:nvSpPr>
        <p:spPr bwMode="auto">
          <a:xfrm>
            <a:off x="550863" y="1033463"/>
            <a:ext cx="7505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утвержденных административных форм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 (27 декабря 2012 года  приказ №570)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903288" y="339725"/>
            <a:ext cx="7583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70C0"/>
              </a:buClr>
            </a:pPr>
            <a:r>
              <a:rPr lang="ru-RU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Модуль «Кубы» (Уровень МОН РК)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000500"/>
            <a:ext cx="48069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1746250"/>
            <a:ext cx="41560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275" y="1766888"/>
            <a:ext cx="4784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2313" y="4305300"/>
            <a:ext cx="461168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1" name="Rectangle 6"/>
          <p:cNvSpPr>
            <a:spLocks noChangeArrowheads="1"/>
          </p:cNvSpPr>
          <p:nvPr/>
        </p:nvSpPr>
        <p:spPr bwMode="auto">
          <a:xfrm rot="10832194" flipV="1">
            <a:off x="434975" y="2089150"/>
            <a:ext cx="3859213" cy="175101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 rot="10832194" flipV="1">
            <a:off x="4433888" y="4378325"/>
            <a:ext cx="4505325" cy="195897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1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93663" y="188913"/>
            <a:ext cx="428625" cy="457200"/>
            <a:chOff x="93216" y="188640"/>
            <a:chExt cx="428625" cy="45720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3216" y="204515"/>
              <a:ext cx="428625" cy="428625"/>
              <a:chOff x="4166" y="1706"/>
              <a:chExt cx="1252" cy="1252"/>
            </a:xfrm>
          </p:grpSpPr>
          <p:sp>
            <p:nvSpPr>
              <p:cNvPr id="31757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758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759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760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1756" name="Text Box 14"/>
            <p:cNvSpPr txBox="1">
              <a:spLocks noChangeArrowheads="1"/>
            </p:cNvSpPr>
            <p:nvPr/>
          </p:nvSpPr>
          <p:spPr bwMode="auto">
            <a:xfrm>
              <a:off x="107504" y="18864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31754" name="Прямоугольник 1"/>
          <p:cNvSpPr>
            <a:spLocks noChangeArrowheads="1"/>
          </p:cNvSpPr>
          <p:nvPr/>
        </p:nvSpPr>
        <p:spPr bwMode="auto">
          <a:xfrm>
            <a:off x="407988" y="1052513"/>
            <a:ext cx="7788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произвольной агрегированной отчетности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1263"/>
          <a:ext cx="82296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cs typeface="Arial" pitchFamily="34" charset="0"/>
              </a:rPr>
            </a:br>
            <a:r>
              <a:rPr lang="ru-RU" sz="3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Сроки предоставления информации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 rot="10800000" flipV="1">
            <a:off x="1258888" y="2047875"/>
            <a:ext cx="3384550" cy="373063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 rot="10800000" flipV="1">
            <a:off x="1225550" y="3933825"/>
            <a:ext cx="3384550" cy="37147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10800000" flipV="1">
            <a:off x="1531938" y="5697538"/>
            <a:ext cx="3278187" cy="371475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241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kk-KZ" sz="22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kk-KZ" sz="2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e.edu.kz/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размещена:</a:t>
            </a:r>
          </a:p>
          <a:p>
            <a:pPr marL="0" indent="0">
              <a:buFontTx/>
              <a:buNone/>
              <a:defRPr/>
            </a:pP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раздел:       «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Нормативные документы»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200" b="1" i="1" dirty="0">
                <a:latin typeface="Times New Roman" pitchFamily="18" charset="0"/>
                <a:cs typeface="Times New Roman" pitchFamily="18" charset="0"/>
              </a:rPr>
              <a:t>подраздел: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sz="2200" b="1" i="1" dirty="0">
                <a:latin typeface="Times New Roman" pitchFamily="18" charset="0"/>
                <a:cs typeface="Times New Roman" pitchFamily="18" charset="0"/>
              </a:rPr>
              <a:t>Национальная образовательная база данных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документы, инструкции, письма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, презентации и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другая информация касательно НОБД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Контактные данные участников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- ответственных сотрудников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НЦОСО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900" i="1" dirty="0">
                <a:latin typeface="Times New Roman" pitchFamily="18" charset="0"/>
                <a:cs typeface="Times New Roman" pitchFamily="18" charset="0"/>
              </a:rPr>
              <a:t>осуществляет организационно-методологическое сопровождение НОБД, включая мониторинг сбора административных </a:t>
            </a:r>
            <a:r>
              <a:rPr lang="kk-KZ" sz="1900" i="1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- ответственных сотрудников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ОЦИТ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(АО «НИТ»)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обеспечивают техническую поддержку пользователей НОБД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     подраздел</a:t>
            </a:r>
            <a:r>
              <a:rPr lang="kk-KZ" sz="2200" b="1" i="1" dirty="0">
                <a:latin typeface="Times New Roman" pitchFamily="18" charset="0"/>
                <a:cs typeface="Times New Roman" pitchFamily="18" charset="0"/>
              </a:rPr>
              <a:t>: «Вебинары»</a:t>
            </a:r>
            <a:endParaRPr lang="ru-RU" sz="2000" b="1" dirty="0"/>
          </a:p>
          <a:p>
            <a:pPr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работе пользователей в НОБД</a:t>
            </a:r>
          </a:p>
          <a:p>
            <a:pPr>
              <a:defRPr/>
            </a:pP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информации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04900" y="171450"/>
            <a:ext cx="7139508" cy="946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en-US" sz="3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873250" y="1376363"/>
            <a:ext cx="5876925" cy="495300"/>
            <a:chOff x="1910764" y="2077318"/>
            <a:chExt cx="5311775" cy="4950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910764" y="2090018"/>
              <a:ext cx="5311775" cy="457200"/>
              <a:chOff x="1117" y="1455"/>
              <a:chExt cx="3346" cy="288"/>
            </a:xfrm>
          </p:grpSpPr>
          <p:sp>
            <p:nvSpPr>
              <p:cNvPr id="37894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6196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b="1"/>
              </a:p>
            </p:txBody>
          </p:sp>
          <p:sp>
            <p:nvSpPr>
              <p:cNvPr id="16434" name="AutoShape 7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F8F8F8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1"/>
              </a:p>
            </p:txBody>
          </p:sp>
        </p:grpSp>
        <p:sp>
          <p:nvSpPr>
            <p:cNvPr id="16426" name="Text Box 8"/>
            <p:cNvSpPr txBox="1">
              <a:spLocks noChangeArrowheads="1"/>
            </p:cNvSpPr>
            <p:nvPr/>
          </p:nvSpPr>
          <p:spPr bwMode="white">
            <a:xfrm>
              <a:off x="2592862" y="2110653"/>
              <a:ext cx="45521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/>
                <a:t>Назначение и задачи</a:t>
              </a:r>
              <a:r>
                <a:rPr lang="en-US" sz="2400" b="1"/>
                <a:t> </a:t>
              </a:r>
              <a:r>
                <a:rPr lang="ru-RU" sz="2400" b="1"/>
                <a:t> </a:t>
              </a:r>
              <a:endParaRPr lang="en-US" sz="2400" b="1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136189" y="2093193"/>
              <a:ext cx="428625" cy="428625"/>
              <a:chOff x="4166" y="1706"/>
              <a:chExt cx="1252" cy="1252"/>
            </a:xfrm>
          </p:grpSpPr>
          <p:sp>
            <p:nvSpPr>
              <p:cNvPr id="16429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30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31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32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</p:grpSp>
        <p:sp>
          <p:nvSpPr>
            <p:cNvPr id="16428" name="Text Box 14"/>
            <p:cNvSpPr txBox="1">
              <a:spLocks noChangeArrowheads="1"/>
            </p:cNvSpPr>
            <p:nvPr/>
          </p:nvSpPr>
          <p:spPr bwMode="auto">
            <a:xfrm>
              <a:off x="2150477" y="2077318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873250" y="2090738"/>
            <a:ext cx="5876925" cy="461962"/>
            <a:chOff x="1910764" y="2089575"/>
            <a:chExt cx="5311775" cy="46107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910764" y="2090018"/>
              <a:ext cx="5311775" cy="457200"/>
              <a:chOff x="1117" y="1455"/>
              <a:chExt cx="3346" cy="288"/>
            </a:xfrm>
          </p:grpSpPr>
          <p:sp>
            <p:nvSpPr>
              <p:cNvPr id="68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91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6196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b="1"/>
              </a:p>
            </p:txBody>
          </p:sp>
          <p:sp>
            <p:nvSpPr>
              <p:cNvPr id="16424" name="AutoShape 7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F8F8F8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1"/>
              </a:p>
            </p:txBody>
          </p:sp>
        </p:grpSp>
        <p:sp>
          <p:nvSpPr>
            <p:cNvPr id="16417" name="Text Box 8"/>
            <p:cNvSpPr txBox="1">
              <a:spLocks noChangeArrowheads="1"/>
            </p:cNvSpPr>
            <p:nvPr/>
          </p:nvSpPr>
          <p:spPr bwMode="white">
            <a:xfrm>
              <a:off x="2601281" y="2089575"/>
              <a:ext cx="4570410" cy="46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/>
                <a:t>Работа с НОБД  </a:t>
              </a:r>
              <a:endParaRPr lang="en-US" sz="2400" b="1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136189" y="2093193"/>
              <a:ext cx="428625" cy="428625"/>
              <a:chOff x="4166" y="1706"/>
              <a:chExt cx="1252" cy="1252"/>
            </a:xfrm>
          </p:grpSpPr>
          <p:sp>
            <p:nvSpPr>
              <p:cNvPr id="16419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20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21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22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</p:grpSp>
      </p:grpSp>
      <p:grpSp>
        <p:nvGrpSpPr>
          <p:cNvPr id="8" name="Группа 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873250" y="2817813"/>
            <a:ext cx="5876925" cy="469900"/>
            <a:chOff x="1910764" y="2077317"/>
            <a:chExt cx="5311775" cy="469901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910764" y="2090018"/>
              <a:ext cx="5311775" cy="457200"/>
              <a:chOff x="1117" y="1455"/>
              <a:chExt cx="3346" cy="288"/>
            </a:xfrm>
          </p:grpSpPr>
          <p:sp>
            <p:nvSpPr>
              <p:cNvPr id="90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6196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b="1"/>
              </a:p>
            </p:txBody>
          </p:sp>
          <p:sp>
            <p:nvSpPr>
              <p:cNvPr id="16415" name="AutoShape 7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F8F8F8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1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136189" y="2093193"/>
              <a:ext cx="428625" cy="428625"/>
              <a:chOff x="4166" y="1706"/>
              <a:chExt cx="1252" cy="1252"/>
            </a:xfrm>
          </p:grpSpPr>
          <p:sp>
            <p:nvSpPr>
              <p:cNvPr id="16410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11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12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  <p:sp>
            <p:nvSpPr>
              <p:cNvPr id="16413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/>
              </a:p>
            </p:txBody>
          </p:sp>
        </p:grpSp>
        <p:sp>
          <p:nvSpPr>
            <p:cNvPr id="16409" name="Text Box 14"/>
            <p:cNvSpPr txBox="1">
              <a:spLocks noChangeArrowheads="1"/>
            </p:cNvSpPr>
            <p:nvPr/>
          </p:nvSpPr>
          <p:spPr bwMode="auto">
            <a:xfrm>
              <a:off x="2150477" y="2077317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/>
                <a:t>3</a:t>
              </a:r>
              <a:endParaRPr lang="en-US" sz="2400" b="1"/>
            </a:p>
          </p:txBody>
        </p:sp>
      </p:grpSp>
      <p:grpSp>
        <p:nvGrpSpPr>
          <p:cNvPr id="11" name="Группа 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873250" y="2828925"/>
            <a:ext cx="6084888" cy="1147763"/>
            <a:chOff x="1910764" y="830526"/>
            <a:chExt cx="6011091" cy="2458057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910764" y="2088432"/>
              <a:ext cx="5805488" cy="1200151"/>
              <a:chOff x="1117" y="1454"/>
              <a:chExt cx="3657" cy="756"/>
            </a:xfrm>
          </p:grpSpPr>
          <p:sp>
            <p:nvSpPr>
              <p:cNvPr id="101" name="AutoShape 6"/>
              <p:cNvSpPr>
                <a:spLocks noChangeArrowheads="1"/>
              </p:cNvSpPr>
              <p:nvPr/>
            </p:nvSpPr>
            <p:spPr bwMode="gray">
              <a:xfrm>
                <a:off x="1117" y="1454"/>
                <a:ext cx="3657" cy="756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6196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b="1"/>
              </a:p>
            </p:txBody>
          </p:sp>
          <p:sp>
            <p:nvSpPr>
              <p:cNvPr id="16406" name="AutoShape 7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F8F8F8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1"/>
              </a:p>
            </p:txBody>
          </p:sp>
        </p:grpSp>
        <p:sp>
          <p:nvSpPr>
            <p:cNvPr id="16404" name="Text Box 8"/>
            <p:cNvSpPr txBox="1">
              <a:spLocks noChangeArrowheads="1"/>
            </p:cNvSpPr>
            <p:nvPr/>
          </p:nvSpPr>
          <p:spPr bwMode="white">
            <a:xfrm>
              <a:off x="2652491" y="830526"/>
              <a:ext cx="5269364" cy="9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sz="2400" b="1"/>
                <a:t>Обновления функционала НОБД</a:t>
              </a:r>
              <a:endParaRPr lang="ru-RU" sz="2400" b="1"/>
            </a:p>
          </p:txBody>
        </p:sp>
      </p:grpSp>
      <p:grpSp>
        <p:nvGrpSpPr>
          <p:cNvPr id="13" name="Группа 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73250" y="3500438"/>
            <a:ext cx="5876925" cy="1295400"/>
            <a:chOff x="1910764" y="1106650"/>
            <a:chExt cx="5311775" cy="1812043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910764" y="2090018"/>
              <a:ext cx="5311775" cy="828675"/>
              <a:chOff x="1117" y="1455"/>
              <a:chExt cx="3346" cy="522"/>
            </a:xfrm>
          </p:grpSpPr>
          <p:sp>
            <p:nvSpPr>
              <p:cNvPr id="112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522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6196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ru-RU" b="1"/>
              </a:p>
            </p:txBody>
          </p:sp>
          <p:sp>
            <p:nvSpPr>
              <p:cNvPr id="16402" name="AutoShape 7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rgbClr val="F8F8F8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b="1"/>
              </a:p>
            </p:txBody>
          </p:sp>
        </p:grpSp>
        <p:sp>
          <p:nvSpPr>
            <p:cNvPr id="16400" name="Text Box 8"/>
            <p:cNvSpPr txBox="1">
              <a:spLocks noChangeArrowheads="1"/>
            </p:cNvSpPr>
            <p:nvPr/>
          </p:nvSpPr>
          <p:spPr bwMode="white">
            <a:xfrm>
              <a:off x="2594451" y="1106650"/>
              <a:ext cx="4589377" cy="64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700" indent="-12700">
                <a:spcBef>
                  <a:spcPct val="50000"/>
                </a:spcBef>
                <a:buClr>
                  <a:schemeClr val="tx1"/>
                </a:buClr>
              </a:pPr>
              <a:r>
                <a:rPr lang="kk-KZ" sz="2400" b="1"/>
                <a:t>Уровень МИО и МОН РК</a:t>
              </a:r>
              <a:endParaRPr lang="ru-RU" sz="2400" b="1"/>
            </a:p>
          </p:txBody>
        </p:sp>
      </p:grp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2127250" y="3529013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3</a:t>
            </a:r>
            <a:endParaRPr lang="en-US" sz="2400" b="1"/>
          </a:p>
        </p:txBody>
      </p:sp>
      <p:sp>
        <p:nvSpPr>
          <p:cNvPr id="16394" name="Oval 13"/>
          <p:cNvSpPr>
            <a:spLocks noChangeArrowheads="1"/>
          </p:cNvSpPr>
          <p:nvPr/>
        </p:nvSpPr>
        <p:spPr bwMode="gray">
          <a:xfrm rot="-5400000">
            <a:off x="2126457" y="3577431"/>
            <a:ext cx="433388" cy="4095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r>
              <a:rPr lang="kk-KZ" sz="2000" b="1"/>
              <a:t>4</a:t>
            </a:r>
            <a:endParaRPr lang="ru-RU" sz="2000" b="1"/>
          </a:p>
        </p:txBody>
      </p:sp>
      <p:sp>
        <p:nvSpPr>
          <p:cNvPr id="16395" name="Oval 13"/>
          <p:cNvSpPr>
            <a:spLocks noChangeArrowheads="1"/>
          </p:cNvSpPr>
          <p:nvPr/>
        </p:nvSpPr>
        <p:spPr bwMode="gray">
          <a:xfrm>
            <a:off x="2103438" y="4316413"/>
            <a:ext cx="3540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 b="1"/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2089150" y="4273550"/>
            <a:ext cx="404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5</a:t>
            </a:r>
            <a:endParaRPr lang="en-US" sz="2400" b="1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2132013" y="210185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2</a:t>
            </a:r>
            <a:endParaRPr lang="en-US" sz="2400" b="1"/>
          </a:p>
        </p:txBody>
      </p:sp>
      <p:sp>
        <p:nvSpPr>
          <p:cNvPr id="16398" name="Text Box 8"/>
          <p:cNvSpPr txBox="1">
            <a:spLocks noChangeArrowheads="1"/>
          </p:cNvSpPr>
          <p:nvPr/>
        </p:nvSpPr>
        <p:spPr bwMode="white">
          <a:xfrm>
            <a:off x="2524125" y="4252913"/>
            <a:ext cx="5100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indent="-12700">
              <a:spcBef>
                <a:spcPct val="50000"/>
              </a:spcBef>
              <a:buClr>
                <a:schemeClr val="tx1"/>
              </a:buClr>
            </a:pPr>
            <a:r>
              <a:rPr lang="kk-KZ" sz="2400" b="1"/>
              <a:t>Сроки предоставления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914400" y="3861048"/>
            <a:ext cx="7010400" cy="2376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lang="en-US" sz="40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4820" name="Рисунок 4" descr="database_illustr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500188"/>
            <a:ext cx="75009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4900" y="171450"/>
            <a:ext cx="7139508" cy="946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dirty="0" smtClean="0"/>
              <a:t>Назначение и задачи НОБД</a:t>
            </a:r>
            <a:endParaRPr lang="ru-RU" sz="3000" dirty="0"/>
          </a:p>
        </p:txBody>
      </p:sp>
      <p:sp>
        <p:nvSpPr>
          <p:cNvPr id="12" name="Freeform 3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714348" y="4214818"/>
            <a:ext cx="7572375" cy="2071688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  <a:gd name="connsiteX0" fmla="*/ 9858 w 9988"/>
              <a:gd name="connsiteY0" fmla="*/ 1463 h 9812"/>
              <a:gd name="connsiteX1" fmla="*/ 3542 w 9988"/>
              <a:gd name="connsiteY1" fmla="*/ 3508 h 9812"/>
              <a:gd name="connsiteX2" fmla="*/ 3278 w 9988"/>
              <a:gd name="connsiteY2" fmla="*/ 3116 h 9812"/>
              <a:gd name="connsiteX3" fmla="*/ 2804 w 9988"/>
              <a:gd name="connsiteY3" fmla="*/ 922 h 9812"/>
              <a:gd name="connsiteX4" fmla="*/ 2428 w 9988"/>
              <a:gd name="connsiteY4" fmla="*/ 3 h 9812"/>
              <a:gd name="connsiteX5" fmla="*/ 267 w 9988"/>
              <a:gd name="connsiteY5" fmla="*/ 3 h 9812"/>
              <a:gd name="connsiteX6" fmla="*/ 1 w 9988"/>
              <a:gd name="connsiteY6" fmla="*/ 1032 h 9812"/>
              <a:gd name="connsiteX7" fmla="*/ 1 w 9988"/>
              <a:gd name="connsiteY7" fmla="*/ 8888 h 9812"/>
              <a:gd name="connsiteX8" fmla="*/ 267 w 9988"/>
              <a:gd name="connsiteY8" fmla="*/ 9807 h 9812"/>
              <a:gd name="connsiteX9" fmla="*/ 9711 w 9988"/>
              <a:gd name="connsiteY9" fmla="*/ 9807 h 9812"/>
              <a:gd name="connsiteX10" fmla="*/ 9980 w 9988"/>
              <a:gd name="connsiteY10" fmla="*/ 8729 h 9812"/>
              <a:gd name="connsiteX11" fmla="*/ 9980 w 9988"/>
              <a:gd name="connsiteY11" fmla="*/ 4317 h 9812"/>
              <a:gd name="connsiteX12" fmla="*/ 9858 w 9988"/>
              <a:gd name="connsiteY12" fmla="*/ 1463 h 9812"/>
              <a:gd name="connsiteX0" fmla="*/ 9870 w 10000"/>
              <a:gd name="connsiteY0" fmla="*/ 1491 h 10000"/>
              <a:gd name="connsiteX1" fmla="*/ 3581 w 10000"/>
              <a:gd name="connsiteY1" fmla="*/ 1699 h 10000"/>
              <a:gd name="connsiteX2" fmla="*/ 3282 w 10000"/>
              <a:gd name="connsiteY2" fmla="*/ 3176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81 w 10000"/>
              <a:gd name="connsiteY1" fmla="*/ 1699 h 10000"/>
              <a:gd name="connsiteX2" fmla="*/ 2933 w 10000"/>
              <a:gd name="connsiteY2" fmla="*/ 1438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81 w 10000"/>
              <a:gd name="connsiteY1" fmla="*/ 1470 h 10000"/>
              <a:gd name="connsiteX2" fmla="*/ 2933 w 10000"/>
              <a:gd name="connsiteY2" fmla="*/ 1438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81 w 10000"/>
              <a:gd name="connsiteY1" fmla="*/ 1607 h 10000"/>
              <a:gd name="connsiteX2" fmla="*/ 2933 w 10000"/>
              <a:gd name="connsiteY2" fmla="*/ 1438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98 w 10000"/>
              <a:gd name="connsiteY1" fmla="*/ 1516 h 10000"/>
              <a:gd name="connsiteX2" fmla="*/ 2933 w 10000"/>
              <a:gd name="connsiteY2" fmla="*/ 1438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98 w 10000"/>
              <a:gd name="connsiteY1" fmla="*/ 1516 h 10000"/>
              <a:gd name="connsiteX2" fmla="*/ 2933 w 10000"/>
              <a:gd name="connsiteY2" fmla="*/ 1301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4400 h 10000"/>
              <a:gd name="connsiteX12" fmla="*/ 9870 w 10000"/>
              <a:gd name="connsiteY12" fmla="*/ 1491 h 10000"/>
              <a:gd name="connsiteX0" fmla="*/ 9870 w 10000"/>
              <a:gd name="connsiteY0" fmla="*/ 1491 h 10000"/>
              <a:gd name="connsiteX1" fmla="*/ 3598 w 10000"/>
              <a:gd name="connsiteY1" fmla="*/ 1516 h 10000"/>
              <a:gd name="connsiteX2" fmla="*/ 2933 w 10000"/>
              <a:gd name="connsiteY2" fmla="*/ 1301 h 10000"/>
              <a:gd name="connsiteX3" fmla="*/ 2807 w 10000"/>
              <a:gd name="connsiteY3" fmla="*/ 940 h 10000"/>
              <a:gd name="connsiteX4" fmla="*/ 2431 w 10000"/>
              <a:gd name="connsiteY4" fmla="*/ 3 h 10000"/>
              <a:gd name="connsiteX5" fmla="*/ 267 w 10000"/>
              <a:gd name="connsiteY5" fmla="*/ 3 h 10000"/>
              <a:gd name="connsiteX6" fmla="*/ 1 w 10000"/>
              <a:gd name="connsiteY6" fmla="*/ 1052 h 10000"/>
              <a:gd name="connsiteX7" fmla="*/ 1 w 10000"/>
              <a:gd name="connsiteY7" fmla="*/ 9058 h 10000"/>
              <a:gd name="connsiteX8" fmla="*/ 267 w 10000"/>
              <a:gd name="connsiteY8" fmla="*/ 9995 h 10000"/>
              <a:gd name="connsiteX9" fmla="*/ 9723 w 10000"/>
              <a:gd name="connsiteY9" fmla="*/ 9995 h 10000"/>
              <a:gd name="connsiteX10" fmla="*/ 9992 w 10000"/>
              <a:gd name="connsiteY10" fmla="*/ 8896 h 10000"/>
              <a:gd name="connsiteX11" fmla="*/ 9992 w 10000"/>
              <a:gd name="connsiteY11" fmla="*/ 2433 h 10000"/>
              <a:gd name="connsiteX12" fmla="*/ 9870 w 10000"/>
              <a:gd name="connsiteY12" fmla="*/ 1491 h 10000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63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63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63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63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0 h 10019"/>
              <a:gd name="connsiteX1" fmla="*/ 3598 w 10000"/>
              <a:gd name="connsiteY1" fmla="*/ 1535 h 10019"/>
              <a:gd name="connsiteX2" fmla="*/ 2933 w 10000"/>
              <a:gd name="connsiteY2" fmla="*/ 1320 h 10019"/>
              <a:gd name="connsiteX3" fmla="*/ 2663 w 10000"/>
              <a:gd name="connsiteY3" fmla="*/ 429 h 10019"/>
              <a:gd name="connsiteX4" fmla="*/ 2431 w 10000"/>
              <a:gd name="connsiteY4" fmla="*/ 22 h 10019"/>
              <a:gd name="connsiteX5" fmla="*/ 267 w 10000"/>
              <a:gd name="connsiteY5" fmla="*/ 22 h 10019"/>
              <a:gd name="connsiteX6" fmla="*/ 1 w 10000"/>
              <a:gd name="connsiteY6" fmla="*/ 1071 h 10019"/>
              <a:gd name="connsiteX7" fmla="*/ 1 w 10000"/>
              <a:gd name="connsiteY7" fmla="*/ 9077 h 10019"/>
              <a:gd name="connsiteX8" fmla="*/ 267 w 10000"/>
              <a:gd name="connsiteY8" fmla="*/ 10014 h 10019"/>
              <a:gd name="connsiteX9" fmla="*/ 9723 w 10000"/>
              <a:gd name="connsiteY9" fmla="*/ 10014 h 10019"/>
              <a:gd name="connsiteX10" fmla="*/ 9992 w 10000"/>
              <a:gd name="connsiteY10" fmla="*/ 8915 h 10019"/>
              <a:gd name="connsiteX11" fmla="*/ 9992 w 10000"/>
              <a:gd name="connsiteY11" fmla="*/ 2452 h 10019"/>
              <a:gd name="connsiteX12" fmla="*/ 9870 w 10000"/>
              <a:gd name="connsiteY12" fmla="*/ 1510 h 10019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933 w 10000"/>
              <a:gd name="connsiteY2" fmla="*/ 1328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885 w 10000"/>
              <a:gd name="connsiteY2" fmla="*/ 1101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885 w 10000"/>
              <a:gd name="connsiteY2" fmla="*/ 1101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8 h 10027"/>
              <a:gd name="connsiteX1" fmla="*/ 3598 w 10000"/>
              <a:gd name="connsiteY1" fmla="*/ 1543 h 10027"/>
              <a:gd name="connsiteX2" fmla="*/ 2885 w 10000"/>
              <a:gd name="connsiteY2" fmla="*/ 1101 h 10027"/>
              <a:gd name="connsiteX3" fmla="*/ 2692 w 10000"/>
              <a:gd name="connsiteY3" fmla="*/ 437 h 10027"/>
              <a:gd name="connsiteX4" fmla="*/ 2431 w 10000"/>
              <a:gd name="connsiteY4" fmla="*/ 30 h 10027"/>
              <a:gd name="connsiteX5" fmla="*/ 267 w 10000"/>
              <a:gd name="connsiteY5" fmla="*/ 30 h 10027"/>
              <a:gd name="connsiteX6" fmla="*/ 1 w 10000"/>
              <a:gd name="connsiteY6" fmla="*/ 1079 h 10027"/>
              <a:gd name="connsiteX7" fmla="*/ 1 w 10000"/>
              <a:gd name="connsiteY7" fmla="*/ 9085 h 10027"/>
              <a:gd name="connsiteX8" fmla="*/ 267 w 10000"/>
              <a:gd name="connsiteY8" fmla="*/ 10022 h 10027"/>
              <a:gd name="connsiteX9" fmla="*/ 9723 w 10000"/>
              <a:gd name="connsiteY9" fmla="*/ 10022 h 10027"/>
              <a:gd name="connsiteX10" fmla="*/ 9992 w 10000"/>
              <a:gd name="connsiteY10" fmla="*/ 8923 h 10027"/>
              <a:gd name="connsiteX11" fmla="*/ 9992 w 10000"/>
              <a:gd name="connsiteY11" fmla="*/ 2460 h 10027"/>
              <a:gd name="connsiteX12" fmla="*/ 9870 w 10000"/>
              <a:gd name="connsiteY12" fmla="*/ 1518 h 10027"/>
              <a:gd name="connsiteX0" fmla="*/ 9870 w 10000"/>
              <a:gd name="connsiteY0" fmla="*/ 1519 h 10028"/>
              <a:gd name="connsiteX1" fmla="*/ 3598 w 10000"/>
              <a:gd name="connsiteY1" fmla="*/ 1544 h 10028"/>
              <a:gd name="connsiteX2" fmla="*/ 2885 w 10000"/>
              <a:gd name="connsiteY2" fmla="*/ 1102 h 10028"/>
              <a:gd name="connsiteX3" fmla="*/ 2692 w 10000"/>
              <a:gd name="connsiteY3" fmla="*/ 438 h 10028"/>
              <a:gd name="connsiteX4" fmla="*/ 2431 w 10000"/>
              <a:gd name="connsiteY4" fmla="*/ 31 h 10028"/>
              <a:gd name="connsiteX5" fmla="*/ 267 w 10000"/>
              <a:gd name="connsiteY5" fmla="*/ 31 h 10028"/>
              <a:gd name="connsiteX6" fmla="*/ 1 w 10000"/>
              <a:gd name="connsiteY6" fmla="*/ 1080 h 10028"/>
              <a:gd name="connsiteX7" fmla="*/ 1 w 10000"/>
              <a:gd name="connsiteY7" fmla="*/ 9086 h 10028"/>
              <a:gd name="connsiteX8" fmla="*/ 267 w 10000"/>
              <a:gd name="connsiteY8" fmla="*/ 10023 h 10028"/>
              <a:gd name="connsiteX9" fmla="*/ 9723 w 10000"/>
              <a:gd name="connsiteY9" fmla="*/ 10023 h 10028"/>
              <a:gd name="connsiteX10" fmla="*/ 9992 w 10000"/>
              <a:gd name="connsiteY10" fmla="*/ 8924 h 10028"/>
              <a:gd name="connsiteX11" fmla="*/ 9992 w 10000"/>
              <a:gd name="connsiteY11" fmla="*/ 2461 h 10028"/>
              <a:gd name="connsiteX12" fmla="*/ 9870 w 10000"/>
              <a:gd name="connsiteY12" fmla="*/ 1519 h 10028"/>
              <a:gd name="connsiteX0" fmla="*/ 9870 w 10000"/>
              <a:gd name="connsiteY0" fmla="*/ 1519 h 10028"/>
              <a:gd name="connsiteX1" fmla="*/ 3598 w 10000"/>
              <a:gd name="connsiteY1" fmla="*/ 1544 h 10028"/>
              <a:gd name="connsiteX2" fmla="*/ 2885 w 10000"/>
              <a:gd name="connsiteY2" fmla="*/ 1102 h 10028"/>
              <a:gd name="connsiteX3" fmla="*/ 2692 w 10000"/>
              <a:gd name="connsiteY3" fmla="*/ 438 h 10028"/>
              <a:gd name="connsiteX4" fmla="*/ 2431 w 10000"/>
              <a:gd name="connsiteY4" fmla="*/ 31 h 10028"/>
              <a:gd name="connsiteX5" fmla="*/ 267 w 10000"/>
              <a:gd name="connsiteY5" fmla="*/ 31 h 10028"/>
              <a:gd name="connsiteX6" fmla="*/ 1 w 10000"/>
              <a:gd name="connsiteY6" fmla="*/ 1080 h 10028"/>
              <a:gd name="connsiteX7" fmla="*/ 1 w 10000"/>
              <a:gd name="connsiteY7" fmla="*/ 9086 h 10028"/>
              <a:gd name="connsiteX8" fmla="*/ 267 w 10000"/>
              <a:gd name="connsiteY8" fmla="*/ 10023 h 10028"/>
              <a:gd name="connsiteX9" fmla="*/ 9723 w 10000"/>
              <a:gd name="connsiteY9" fmla="*/ 10023 h 10028"/>
              <a:gd name="connsiteX10" fmla="*/ 9992 w 10000"/>
              <a:gd name="connsiteY10" fmla="*/ 8924 h 10028"/>
              <a:gd name="connsiteX11" fmla="*/ 9992 w 10000"/>
              <a:gd name="connsiteY11" fmla="*/ 2461 h 10028"/>
              <a:gd name="connsiteX12" fmla="*/ 9870 w 10000"/>
              <a:gd name="connsiteY12" fmla="*/ 1519 h 10028"/>
              <a:gd name="connsiteX0" fmla="*/ 9870 w 10000"/>
              <a:gd name="connsiteY0" fmla="*/ 1519 h 10028"/>
              <a:gd name="connsiteX1" fmla="*/ 3598 w 10000"/>
              <a:gd name="connsiteY1" fmla="*/ 1544 h 10028"/>
              <a:gd name="connsiteX2" fmla="*/ 2885 w 10000"/>
              <a:gd name="connsiteY2" fmla="*/ 1102 h 10028"/>
              <a:gd name="connsiteX3" fmla="*/ 2692 w 10000"/>
              <a:gd name="connsiteY3" fmla="*/ 438 h 10028"/>
              <a:gd name="connsiteX4" fmla="*/ 2431 w 10000"/>
              <a:gd name="connsiteY4" fmla="*/ 31 h 10028"/>
              <a:gd name="connsiteX5" fmla="*/ 267 w 10000"/>
              <a:gd name="connsiteY5" fmla="*/ 31 h 10028"/>
              <a:gd name="connsiteX6" fmla="*/ 1 w 10000"/>
              <a:gd name="connsiteY6" fmla="*/ 1080 h 10028"/>
              <a:gd name="connsiteX7" fmla="*/ 1 w 10000"/>
              <a:gd name="connsiteY7" fmla="*/ 9086 h 10028"/>
              <a:gd name="connsiteX8" fmla="*/ 267 w 10000"/>
              <a:gd name="connsiteY8" fmla="*/ 10023 h 10028"/>
              <a:gd name="connsiteX9" fmla="*/ 9723 w 10000"/>
              <a:gd name="connsiteY9" fmla="*/ 10023 h 10028"/>
              <a:gd name="connsiteX10" fmla="*/ 9992 w 10000"/>
              <a:gd name="connsiteY10" fmla="*/ 8924 h 10028"/>
              <a:gd name="connsiteX11" fmla="*/ 9992 w 10000"/>
              <a:gd name="connsiteY11" fmla="*/ 2461 h 10028"/>
              <a:gd name="connsiteX12" fmla="*/ 9870 w 10000"/>
              <a:gd name="connsiteY12" fmla="*/ 1519 h 10028"/>
              <a:gd name="connsiteX0" fmla="*/ 9870 w 10000"/>
              <a:gd name="connsiteY0" fmla="*/ 1519 h 10028"/>
              <a:gd name="connsiteX1" fmla="*/ 3598 w 10000"/>
              <a:gd name="connsiteY1" fmla="*/ 1544 h 10028"/>
              <a:gd name="connsiteX2" fmla="*/ 2885 w 10000"/>
              <a:gd name="connsiteY2" fmla="*/ 1102 h 10028"/>
              <a:gd name="connsiteX3" fmla="*/ 2692 w 10000"/>
              <a:gd name="connsiteY3" fmla="*/ 438 h 10028"/>
              <a:gd name="connsiteX4" fmla="*/ 2431 w 10000"/>
              <a:gd name="connsiteY4" fmla="*/ 31 h 10028"/>
              <a:gd name="connsiteX5" fmla="*/ 267 w 10000"/>
              <a:gd name="connsiteY5" fmla="*/ 31 h 10028"/>
              <a:gd name="connsiteX6" fmla="*/ 1 w 10000"/>
              <a:gd name="connsiteY6" fmla="*/ 1080 h 10028"/>
              <a:gd name="connsiteX7" fmla="*/ 1 w 10000"/>
              <a:gd name="connsiteY7" fmla="*/ 9086 h 10028"/>
              <a:gd name="connsiteX8" fmla="*/ 267 w 10000"/>
              <a:gd name="connsiteY8" fmla="*/ 10023 h 10028"/>
              <a:gd name="connsiteX9" fmla="*/ 9723 w 10000"/>
              <a:gd name="connsiteY9" fmla="*/ 10023 h 10028"/>
              <a:gd name="connsiteX10" fmla="*/ 9992 w 10000"/>
              <a:gd name="connsiteY10" fmla="*/ 8924 h 10028"/>
              <a:gd name="connsiteX11" fmla="*/ 9992 w 10000"/>
              <a:gd name="connsiteY11" fmla="*/ 2461 h 10028"/>
              <a:gd name="connsiteX12" fmla="*/ 9870 w 10000"/>
              <a:gd name="connsiteY12" fmla="*/ 1519 h 10028"/>
              <a:gd name="connsiteX0" fmla="*/ 9870 w 10000"/>
              <a:gd name="connsiteY0" fmla="*/ 1519 h 10028"/>
              <a:gd name="connsiteX1" fmla="*/ 3598 w 10000"/>
              <a:gd name="connsiteY1" fmla="*/ 1544 h 10028"/>
              <a:gd name="connsiteX2" fmla="*/ 2885 w 10000"/>
              <a:gd name="connsiteY2" fmla="*/ 1102 h 10028"/>
              <a:gd name="connsiteX3" fmla="*/ 2692 w 10000"/>
              <a:gd name="connsiteY3" fmla="*/ 438 h 10028"/>
              <a:gd name="connsiteX4" fmla="*/ 2431 w 10000"/>
              <a:gd name="connsiteY4" fmla="*/ 31 h 10028"/>
              <a:gd name="connsiteX5" fmla="*/ 267 w 10000"/>
              <a:gd name="connsiteY5" fmla="*/ 31 h 10028"/>
              <a:gd name="connsiteX6" fmla="*/ 1 w 10000"/>
              <a:gd name="connsiteY6" fmla="*/ 1080 h 10028"/>
              <a:gd name="connsiteX7" fmla="*/ 1 w 10000"/>
              <a:gd name="connsiteY7" fmla="*/ 9086 h 10028"/>
              <a:gd name="connsiteX8" fmla="*/ 267 w 10000"/>
              <a:gd name="connsiteY8" fmla="*/ 10023 h 10028"/>
              <a:gd name="connsiteX9" fmla="*/ 9723 w 10000"/>
              <a:gd name="connsiteY9" fmla="*/ 10023 h 10028"/>
              <a:gd name="connsiteX10" fmla="*/ 9992 w 10000"/>
              <a:gd name="connsiteY10" fmla="*/ 8924 h 10028"/>
              <a:gd name="connsiteX11" fmla="*/ 9992 w 10000"/>
              <a:gd name="connsiteY11" fmla="*/ 2461 h 10028"/>
              <a:gd name="connsiteX12" fmla="*/ 9870 w 10000"/>
              <a:gd name="connsiteY12" fmla="*/ 1519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28">
                <a:moveTo>
                  <a:pt x="9870" y="1519"/>
                </a:moveTo>
                <a:lnTo>
                  <a:pt x="3598" y="1544"/>
                </a:lnTo>
                <a:cubicBezTo>
                  <a:pt x="3050" y="1526"/>
                  <a:pt x="3002" y="1376"/>
                  <a:pt x="2885" y="1102"/>
                </a:cubicBezTo>
                <a:cubicBezTo>
                  <a:pt x="2761" y="615"/>
                  <a:pt x="2797" y="794"/>
                  <a:pt x="2692" y="438"/>
                </a:cubicBezTo>
                <a:cubicBezTo>
                  <a:pt x="2637" y="252"/>
                  <a:pt x="2527" y="48"/>
                  <a:pt x="2431" y="31"/>
                </a:cubicBezTo>
                <a:cubicBezTo>
                  <a:pt x="2028" y="-40"/>
                  <a:pt x="988" y="31"/>
                  <a:pt x="267" y="31"/>
                </a:cubicBezTo>
                <a:cubicBezTo>
                  <a:pt x="96" y="31"/>
                  <a:pt x="-4" y="506"/>
                  <a:pt x="1" y="1080"/>
                </a:cubicBezTo>
                <a:lnTo>
                  <a:pt x="1" y="9086"/>
                </a:lnTo>
                <a:cubicBezTo>
                  <a:pt x="-4" y="10123"/>
                  <a:pt x="267" y="10023"/>
                  <a:pt x="267" y="10023"/>
                </a:cubicBezTo>
                <a:lnTo>
                  <a:pt x="9723" y="10023"/>
                </a:lnTo>
                <a:cubicBezTo>
                  <a:pt x="9723" y="10023"/>
                  <a:pt x="10003" y="10173"/>
                  <a:pt x="9992" y="8924"/>
                </a:cubicBezTo>
                <a:cubicBezTo>
                  <a:pt x="9992" y="6676"/>
                  <a:pt x="10012" y="3100"/>
                  <a:pt x="9992" y="2461"/>
                </a:cubicBezTo>
                <a:cubicBezTo>
                  <a:pt x="9972" y="1822"/>
                  <a:pt x="9981" y="1794"/>
                  <a:pt x="9870" y="1519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Freeform 4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96913" y="1328738"/>
            <a:ext cx="7607300" cy="2786062"/>
          </a:xfrm>
          <a:custGeom>
            <a:avLst/>
            <a:gdLst>
              <a:gd name="T0" fmla="*/ 3724 w 3796"/>
              <a:gd name="T1" fmla="*/ 288 h 816"/>
              <a:gd name="T2" fmla="*/ 1346 w 3796"/>
              <a:gd name="T3" fmla="*/ 290 h 816"/>
              <a:gd name="T4" fmla="*/ 1246 w 3796"/>
              <a:gd name="T5" fmla="*/ 258 h 816"/>
              <a:gd name="T6" fmla="*/ 1066 w 3796"/>
              <a:gd name="T7" fmla="*/ 79 h 816"/>
              <a:gd name="T8" fmla="*/ 923 w 3796"/>
              <a:gd name="T9" fmla="*/ 4 h 816"/>
              <a:gd name="T10" fmla="*/ 103 w 3796"/>
              <a:gd name="T11" fmla="*/ 4 h 816"/>
              <a:gd name="T12" fmla="*/ 2 w 3796"/>
              <a:gd name="T13" fmla="*/ 88 h 816"/>
              <a:gd name="T14" fmla="*/ 2 w 3796"/>
              <a:gd name="T15" fmla="*/ 729 h 816"/>
              <a:gd name="T16" fmla="*/ 103 w 3796"/>
              <a:gd name="T17" fmla="*/ 804 h 816"/>
              <a:gd name="T18" fmla="*/ 3688 w 3796"/>
              <a:gd name="T19" fmla="*/ 804 h 816"/>
              <a:gd name="T20" fmla="*/ 3790 w 3796"/>
              <a:gd name="T21" fmla="*/ 716 h 816"/>
              <a:gd name="T22" fmla="*/ 3790 w 3796"/>
              <a:gd name="T23" fmla="*/ 356 h 816"/>
              <a:gd name="T24" fmla="*/ 3724 w 3796"/>
              <a:gd name="T25" fmla="*/ 28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3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714375" y="1339850"/>
            <a:ext cx="21653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F8F8F8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Назначение НОБД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17414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42938" y="4286250"/>
            <a:ext cx="171926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F8F8F8"/>
                </a:solidFill>
              </a:rPr>
              <a:t>Задачи</a:t>
            </a:r>
            <a:endParaRPr lang="en-US" sz="2400" b="1">
              <a:solidFill>
                <a:srgbClr val="F8F8F8"/>
              </a:solidFill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142975" y="2420888"/>
            <a:ext cx="714374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НОБД предназначена для формирования статистических и аналитических отчетов на основе введенных данных организациями образования.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НОБД обеспечивает МОН РК, его департаменты и комитеты информацией, необходимой для планирования и развития отрасли образования.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416" name="Прямоугольник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4375" y="4549775"/>
            <a:ext cx="7715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сбор данных (в автоматическом режиме)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хранение и обработка данных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анализ данных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формирование регламентированных отчетов </a:t>
            </a:r>
            <a:r>
              <a:rPr lang="ru-RU" dirty="0" err="1">
                <a:solidFill>
                  <a:schemeClr val="bg1"/>
                </a:solidFill>
              </a:rPr>
              <a:t>МОН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РК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lvl="1">
              <a:defRPr/>
            </a:pPr>
            <a:endParaRPr lang="ru-RU" dirty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1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3663" y="188913"/>
            <a:ext cx="428625" cy="457200"/>
            <a:chOff x="93216" y="188640"/>
            <a:chExt cx="428625" cy="457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3216" y="204515"/>
              <a:ext cx="428625" cy="428625"/>
              <a:chOff x="4166" y="1706"/>
              <a:chExt cx="1252" cy="1252"/>
            </a:xfrm>
          </p:grpSpPr>
          <p:sp>
            <p:nvSpPr>
              <p:cNvPr id="1742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42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42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42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420" name="Text Box 14"/>
            <p:cNvSpPr txBox="1">
              <a:spLocks noChangeArrowheads="1"/>
            </p:cNvSpPr>
            <p:nvPr/>
          </p:nvSpPr>
          <p:spPr bwMode="auto">
            <a:xfrm>
              <a:off x="107504" y="18864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13"/>
          <p:cNvSpPr>
            <a:spLocks noGrp="1"/>
          </p:cNvSpPr>
          <p:nvPr>
            <p:ph idx="1"/>
          </p:nvPr>
        </p:nvSpPr>
        <p:spPr>
          <a:xfrm>
            <a:off x="481013" y="928688"/>
            <a:ext cx="8334375" cy="5668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НОБД пользователям  доступен по следующей ссылке </a:t>
            </a:r>
            <a:r>
              <a:rPr lang="en-SG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https://e.edu.kz/nobd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Логины и пароли актуальны (возможна смена паролей)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системе НОБД реализован модуль «Паспорт»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Паспорт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заполняют пользователи показатели административных данных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отделов образования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разделен на разделы: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РЕГИСТРАЦИОННЫЕ СВЕДЕНИЯ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СВЕДЕНИЯ ОБ ОБРАЗОВАТЕЛЬНОМ ПРОЦЕССЕ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СВЕДЕНИЯ ОБ ОБЪЕКТЕ ОБРАЗОВАНИЯ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ОБЩЕЖИТИЕ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ДОПОЛНИТЕЛЬНЫЕ СВЕДЕНИЯ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ОТВЕТСТВЕННЫЙ ЗА ПАСПОРТИЗАЦИЮ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ПЕРСОНАЛ</a:t>
            </a:r>
          </a:p>
          <a:p>
            <a:pPr lvl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КОНТИНГЕНТ</a:t>
            </a:r>
          </a:p>
          <a:p>
            <a:pPr lvl="1">
              <a:defRPr/>
            </a:pPr>
            <a:endParaRPr lang="ru-RU" sz="1600" dirty="0" smtClean="0"/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Работа с НОБД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3663" y="188913"/>
            <a:ext cx="428625" cy="457200"/>
            <a:chOff x="93216" y="188640"/>
            <a:chExt cx="428625" cy="457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3216" y="204515"/>
              <a:ext cx="428625" cy="428625"/>
              <a:chOff x="4166" y="1706"/>
              <a:chExt cx="1252" cy="1252"/>
            </a:xfrm>
          </p:grpSpPr>
          <p:sp>
            <p:nvSpPr>
              <p:cNvPr id="18440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41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42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443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8439" name="Text Box 14"/>
            <p:cNvSpPr txBox="1">
              <a:spLocks noChangeArrowheads="1"/>
            </p:cNvSpPr>
            <p:nvPr/>
          </p:nvSpPr>
          <p:spPr bwMode="auto">
            <a:xfrm>
              <a:off x="107504" y="18864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04900" y="171450"/>
            <a:ext cx="7139508" cy="946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Паспорт организации образования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3"/>
            </p:custDataLst>
          </p:nvPr>
        </p:nvSpPr>
        <p:spPr>
          <a:xfrm>
            <a:off x="1142976" y="2214554"/>
            <a:ext cx="6552728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Система отвечает за формирование статистической базы данных для МОН РК с информацией об образовательных организациях Республики Казахстан. НОБД обеспечивает МОН РК, его департаменты 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комитеты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 информацией, необходимой для планирования и развития отрасли образования.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Группа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3663" y="188913"/>
            <a:ext cx="428625" cy="457200"/>
            <a:chOff x="93216" y="188640"/>
            <a:chExt cx="428625" cy="45720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3216" y="204515"/>
              <a:ext cx="428625" cy="428625"/>
              <a:chOff x="4166" y="1706"/>
              <a:chExt cx="1252" cy="1252"/>
            </a:xfrm>
          </p:grpSpPr>
          <p:sp>
            <p:nvSpPr>
              <p:cNvPr id="19465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66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67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468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464" name="Text Box 14"/>
            <p:cNvSpPr txBox="1">
              <a:spLocks noChangeArrowheads="1"/>
            </p:cNvSpPr>
            <p:nvPr/>
          </p:nvSpPr>
          <p:spPr bwMode="auto">
            <a:xfrm>
              <a:off x="107504" y="188640"/>
              <a:ext cx="396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001000" y="214313"/>
            <a:ext cx="1000125" cy="714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25" y="1052513"/>
            <a:ext cx="84963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323850" y="1211263"/>
            <a:ext cx="8640763" cy="5097462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Тип организации образования (ввод согласно «Номенклатуре видов организации образования» №50  от 22 февраля 2013 года)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26 августа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т.г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НОБД паспорта заполняют: </a:t>
            </a:r>
          </a:p>
          <a:p>
            <a:pPr marL="0" indent="0">
              <a:buFontTx/>
              <a:buNone/>
              <a:defRPr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- дошкольные организации </a:t>
            </a:r>
            <a:r>
              <a:rPr lang="ru-RU" sz="2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тип1</a:t>
            </a:r>
            <a:r>
              <a:rPr lang="ru-RU" sz="2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FontTx/>
              <a:buNone/>
              <a:defRPr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- организации образования для детей –сирот и детей,</a:t>
            </a:r>
          </a:p>
          <a:p>
            <a:pPr marL="0" indent="0">
              <a:buFontTx/>
              <a:buNone/>
              <a:defRPr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оставшихся без попечения родителей (законных   </a:t>
            </a:r>
          </a:p>
          <a:p>
            <a:pPr marL="0" indent="0">
              <a:buFontTx/>
              <a:buNone/>
              <a:defRPr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представителей) </a:t>
            </a:r>
            <a:r>
              <a:rPr lang="ru-RU" sz="2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тип9</a:t>
            </a:r>
            <a:r>
              <a:rPr lang="ru-RU" sz="2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FontTx/>
              <a:buNone/>
              <a:defRPr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  - организации дополнительного образования для детей </a:t>
            </a:r>
            <a:r>
              <a:rPr lang="ru-RU" sz="2200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тип10</a:t>
            </a:r>
            <a:r>
              <a:rPr lang="ru-RU" sz="2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Обновления функционала в разделах «Контингент» и «Персонал»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Подтверждение показателей паспорта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ЭЦП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Модуль «Конструктор реестров» (Управление образования и отдел образования»</a:t>
            </a:r>
          </a:p>
          <a:p>
            <a:pPr>
              <a:defRPr/>
            </a:pPr>
            <a:endParaRPr lang="ru-RU" sz="1800" dirty="0" smtClean="0">
              <a:solidFill>
                <a:srgbClr val="3333FF"/>
              </a:solidFill>
            </a:endParaRPr>
          </a:p>
          <a:p>
            <a:pPr>
              <a:defRPr/>
            </a:pPr>
            <a:endParaRPr lang="ru-RU" sz="1800" dirty="0" smtClean="0">
              <a:solidFill>
                <a:srgbClr val="3333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/>
              <a:t>Обновления в НОБД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«Контингент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список обучающихся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Контингент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Выбывшие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заполнение полей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«Причина выбытия»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«Дата выбытия»)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«Движение»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позволяет автоматически и массово менять ту или иную персональную характеристику обучающегося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Перемещение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перевод учеников на следующий учебный год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заполнение полей «Дата приказа»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«Номер приказа»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(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заполнение полей «Дата приказа» и «Номер приказа»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>
              <a:spcBef>
                <a:spcPts val="0"/>
              </a:spcBef>
              <a:defRPr/>
            </a:pPr>
            <a:endParaRPr lang="ru-RU" sz="20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/>
              <a:t>Обновления функционала НОБД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Функция «Движение»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Раздел «Контингент»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2" cstate="print"/>
          <a:srcRect t="17947" r="2557" b="8205"/>
          <a:stretch>
            <a:fillRect/>
          </a:stretch>
        </p:blipFill>
        <p:spPr bwMode="auto">
          <a:xfrm>
            <a:off x="412750" y="1773238"/>
            <a:ext cx="8407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105"/>
          <p:cNvSpPr>
            <a:spLocks noChangeArrowheads="1"/>
          </p:cNvSpPr>
          <p:nvPr/>
        </p:nvSpPr>
        <p:spPr bwMode="auto">
          <a:xfrm flipV="1">
            <a:off x="8128000" y="4589463"/>
            <a:ext cx="568325" cy="2651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105"/>
          <p:cNvSpPr>
            <a:spLocks noChangeArrowheads="1"/>
          </p:cNvSpPr>
          <p:nvPr/>
        </p:nvSpPr>
        <p:spPr bwMode="auto">
          <a:xfrm>
            <a:off x="1042988" y="5291138"/>
            <a:ext cx="576262" cy="19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AutoShape 105"/>
          <p:cNvSpPr>
            <a:spLocks noChangeArrowheads="1"/>
          </p:cNvSpPr>
          <p:nvPr/>
        </p:nvSpPr>
        <p:spPr bwMode="auto">
          <a:xfrm>
            <a:off x="1619250" y="5267325"/>
            <a:ext cx="649288" cy="2381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«Движение»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000" dirty="0" smtClean="0"/>
              <a:t>Раздел «Контингент»</a:t>
            </a:r>
            <a:endParaRPr lang="ru-RU" sz="3000" dirty="0"/>
          </a:p>
        </p:txBody>
      </p:sp>
      <p:pic>
        <p:nvPicPr>
          <p:cNvPr id="23556" name="Объект 4"/>
          <p:cNvPicPr>
            <a:picLocks/>
          </p:cNvPicPr>
          <p:nvPr/>
        </p:nvPicPr>
        <p:blipFill>
          <a:blip r:embed="rId2" cstate="print"/>
          <a:srcRect t="15385" r="-6" b="22993"/>
          <a:stretch>
            <a:fillRect/>
          </a:stretch>
        </p:blipFill>
        <p:spPr bwMode="auto">
          <a:xfrm>
            <a:off x="457200" y="1700213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105"/>
          <p:cNvSpPr>
            <a:spLocks noChangeArrowheads="1"/>
          </p:cNvSpPr>
          <p:nvPr/>
        </p:nvSpPr>
        <p:spPr bwMode="auto">
          <a:xfrm>
            <a:off x="1403350" y="4724400"/>
            <a:ext cx="720725" cy="31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AutoShape 105"/>
          <p:cNvSpPr>
            <a:spLocks noChangeArrowheads="1"/>
          </p:cNvSpPr>
          <p:nvPr/>
        </p:nvSpPr>
        <p:spPr bwMode="auto">
          <a:xfrm>
            <a:off x="7667625" y="3873500"/>
            <a:ext cx="352425" cy="19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d523RnONwKVP92iJj0V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d0a97zwzUEUcetvQLoZ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Znm76oDZlFNpgdAapT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Xmk7I5VKp2rQJYI1YKKV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ad8EPYHpbseshL0VM8v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clXBqedeFVsp9Uzr5M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uvrfXOYNAJ8n0MGdxs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0SC5lk2J2bxOQsabgog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hMUMLRefqiCbvyDRsD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X4jHzjlCBmC9JoVG69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d0a97zwzUEUcetvQLoZ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T8GqcdokTttMnpH04nJ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Znm76oDZlFNpgdAapTn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X4jHzjlCBmC9JoVG69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d0a97zwzUEUcetvQLoZ5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Znm76oDZlFNpgdAapTn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0SC5lk2J2bxOQsabgog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X4jHzjlCBmC9JoVG69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X4jHzjlCBmC9JoVG69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X4jHzjlCBmC9JoVG69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d523RnONwKVP92iJj0V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T8GqcdokTttMnpH04nJ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Zd523RnONwKVP92iJj0V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DLkXGL5afR5d2m0bRks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3wtNZCjJJx3uV5fwDe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3wtNZCjJJx3uV5fwDe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3wtNZCjJJx3uV5fwDe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3wtNZCjJJx3uV5fwDe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b3wtNZCjJJx3uV5fwDe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779</Words>
  <Application>Microsoft Office PowerPoint</Application>
  <PresentationFormat>Экран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Содержание</vt:lpstr>
      <vt:lpstr>Назначение и задачи НОБД</vt:lpstr>
      <vt:lpstr>Работа с НОБД</vt:lpstr>
      <vt:lpstr>Паспорт организации образования</vt:lpstr>
      <vt:lpstr>Обновления в НОБД</vt:lpstr>
      <vt:lpstr>Обновления функционала НОБД</vt:lpstr>
      <vt:lpstr>Раздел «Контингент»</vt:lpstr>
      <vt:lpstr>Раздел «Контингент»</vt:lpstr>
      <vt:lpstr>Обновление функционала НОБД</vt:lpstr>
      <vt:lpstr>Раздел «Персонал»</vt:lpstr>
      <vt:lpstr>Раздел «Персонал»</vt:lpstr>
      <vt:lpstr>Уровень местных исполнительных органов (управления и отделы образования)</vt:lpstr>
      <vt:lpstr>Конструктор реестров</vt:lpstr>
      <vt:lpstr>Модуль «Конструктор реестров»</vt:lpstr>
      <vt:lpstr>Слайд 16</vt:lpstr>
      <vt:lpstr>Слайд 17</vt:lpstr>
      <vt:lpstr> Сроки предоставления информации  </vt:lpstr>
      <vt:lpstr>Для информации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</dc:creator>
  <cp:lastModifiedBy>Али</cp:lastModifiedBy>
  <cp:revision>2</cp:revision>
  <dcterms:created xsi:type="dcterms:W3CDTF">2013-12-22T11:45:57Z</dcterms:created>
  <dcterms:modified xsi:type="dcterms:W3CDTF">2013-12-22T11:47:13Z</dcterms:modified>
</cp:coreProperties>
</file>